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TT Supermolot Neue Expanded Bold" charset="1" panose="02000803000000020004"/>
      <p:regular r:id="rId22"/>
    </p:embeddedFont>
    <p:embeddedFont>
      <p:font typeface="TT Supermolot Neue Expanded" charset="1" panose="02000503020000020004"/>
      <p:regular r:id="rId23"/>
    </p:embeddedFont>
    <p:embeddedFont>
      <p:font typeface="Bobby Jones" charset="1" panose="00000000000000000000"/>
      <p:regular r:id="rId24"/>
    </p:embeddedFont>
    <p:embeddedFont>
      <p:font typeface="XM Vahid Bold" charset="1" panose="02000803090000020004"/>
      <p:regular r:id="rId25"/>
    </p:embeddedFont>
    <p:embeddedFont>
      <p:font typeface="Canva Sans Bold" charset="1" panose="020B08030305010401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e5_eOXKs.mp4>
</file>

<file path=ppt/media/VAGe6W92Rqo.mp4>
</file>

<file path=ppt/media/image1.png>
</file>

<file path=ppt/media/image10.svg>
</file>

<file path=ppt/media/image11.jpeg>
</file>

<file path=ppt/media/image12.jpeg>
</file>

<file path=ppt/media/image13.png>
</file>

<file path=ppt/media/image14.sv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6.jpeg" Type="http://schemas.openxmlformats.org/officeDocument/2006/relationships/image"/><Relationship Id="rId7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svg" Type="http://schemas.openxmlformats.org/officeDocument/2006/relationships/image"/><Relationship Id="rId11" Target="../media/image2.pn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7.jpeg" Type="http://schemas.openxmlformats.org/officeDocument/2006/relationships/image"/><Relationship Id="rId7" Target="../media/VAGe5_eOXKs.mp4" Type="http://schemas.openxmlformats.org/officeDocument/2006/relationships/video"/><Relationship Id="rId8" Target="../media/VAGe5_eOXKs.mp4" Type="http://schemas.microsoft.com/office/2007/relationships/media"/><Relationship Id="rId9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.png" Type="http://schemas.openxmlformats.org/officeDocument/2006/relationships/image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8.jpeg" Type="http://schemas.openxmlformats.org/officeDocument/2006/relationships/image"/><Relationship Id="rId7" Target="../media/image19.jpe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e6W92Rqo.mp4" Type="http://schemas.openxmlformats.org/officeDocument/2006/relationships/video"/><Relationship Id="rId11" Target="../media/VAGe6W92Rqo.mp4" Type="http://schemas.microsoft.com/office/2007/relationships/media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2.png" Type="http://schemas.openxmlformats.org/officeDocument/2006/relationships/image"/><Relationship Id="rId9" Target="../media/image20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1.jpeg" Type="http://schemas.openxmlformats.org/officeDocument/2006/relationships/image"/><Relationship Id="rId5" Target="../media/image12.jpe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5.jpeg" Type="http://schemas.openxmlformats.org/officeDocument/2006/relationships/image"/><Relationship Id="rId7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6875" y="3052381"/>
            <a:ext cx="14313744" cy="5165829"/>
          </a:xfrm>
          <a:custGeom>
            <a:avLst/>
            <a:gdLst/>
            <a:ahLst/>
            <a:cxnLst/>
            <a:rect r="r" b="b" t="t" l="l"/>
            <a:pathLst>
              <a:path h="5165829" w="14313744">
                <a:moveTo>
                  <a:pt x="0" y="0"/>
                </a:moveTo>
                <a:lnTo>
                  <a:pt x="14313744" y="0"/>
                </a:lnTo>
                <a:lnTo>
                  <a:pt x="14313744" y="5165829"/>
                </a:lnTo>
                <a:lnTo>
                  <a:pt x="0" y="51658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8168" t="0" r="0" b="-587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597147" y="4274410"/>
            <a:ext cx="13231072" cy="1854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5156"/>
              </a:lnSpc>
              <a:spcBef>
                <a:spcPct val="0"/>
              </a:spcBef>
            </a:pPr>
            <a:r>
              <a:rPr lang="en-US" b="true" sz="10825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GROUP PROJECT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14176" y="6291617"/>
            <a:ext cx="6563037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presented by team 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44330" y="519113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575206" y="519113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PROBLEMS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19084" y="519113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END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78309" y="519113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TEAM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0" y="4512613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0"/>
                </a:moveTo>
                <a:lnTo>
                  <a:pt x="3257505" y="0"/>
                </a:lnTo>
                <a:lnTo>
                  <a:pt x="3257505" y="5784880"/>
                </a:lnTo>
                <a:lnTo>
                  <a:pt x="0" y="57848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true" rot="0">
            <a:off x="0" y="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5784880"/>
                </a:moveTo>
                <a:lnTo>
                  <a:pt x="3257505" y="5784880"/>
                </a:lnTo>
                <a:lnTo>
                  <a:pt x="3257505" y="0"/>
                </a:lnTo>
                <a:lnTo>
                  <a:pt x="0" y="0"/>
                </a:lnTo>
                <a:lnTo>
                  <a:pt x="0" y="578488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5030495" y="4512613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3257505" y="0"/>
                </a:moveTo>
                <a:lnTo>
                  <a:pt x="0" y="0"/>
                </a:lnTo>
                <a:lnTo>
                  <a:pt x="0" y="5784880"/>
                </a:lnTo>
                <a:lnTo>
                  <a:pt x="3257505" y="5784880"/>
                </a:lnTo>
                <a:lnTo>
                  <a:pt x="3257505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0989" y="1536593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89490" y="1028700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2"/>
                </a:lnTo>
                <a:lnTo>
                  <a:pt x="0" y="5620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90072" y="5431491"/>
            <a:ext cx="15087488" cy="4091863"/>
          </a:xfrm>
          <a:custGeom>
            <a:avLst/>
            <a:gdLst/>
            <a:ahLst/>
            <a:cxnLst/>
            <a:rect r="r" b="b" t="t" l="l"/>
            <a:pathLst>
              <a:path h="4091863" w="15087488">
                <a:moveTo>
                  <a:pt x="0" y="0"/>
                </a:moveTo>
                <a:lnTo>
                  <a:pt x="15087488" y="0"/>
                </a:lnTo>
                <a:lnTo>
                  <a:pt x="15087488" y="4091863"/>
                </a:lnTo>
                <a:lnTo>
                  <a:pt x="0" y="40918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0441" t="0" r="-739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887927" y="406708"/>
            <a:ext cx="2319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573436" y="454519"/>
            <a:ext cx="200851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SCRIPT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81950" y="406708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VIDEO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08332" y="1543127"/>
            <a:ext cx="15650968" cy="3888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to send the text file to the user email : msmtp usermail@example.com &lt; file.txt </a:t>
            </a:r>
          </a:p>
          <a:p>
            <a:pPr algn="ctr">
              <a:lnSpc>
                <a:spcPts val="3500"/>
              </a:lnSpc>
            </a:pPr>
          </a:p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for make this script automated, we entered crontab -e command.</a:t>
            </a:r>
          </a:p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crontab  refers to cron table which is a time-based scheduler to automate the scripts.</a:t>
            </a:r>
          </a:p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* * * * * : represents the minute, hour, day of the month, month and day of the week.</a:t>
            </a:r>
          </a:p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if you want to automate the script to run every day in 5 AM, just make the first * to be 0 and the second one to be 5.</a:t>
            </a:r>
          </a:p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if you want to make it every period of time, make it like this */number.</a:t>
            </a:r>
          </a:p>
          <a:p>
            <a:pPr algn="ctr">
              <a:lnSpc>
                <a:spcPts val="3500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-40979" y="5133007"/>
            <a:ext cx="2902248" cy="5153993"/>
          </a:xfrm>
          <a:custGeom>
            <a:avLst/>
            <a:gdLst/>
            <a:ahLst/>
            <a:cxnLst/>
            <a:rect r="r" b="b" t="t" l="l"/>
            <a:pathLst>
              <a:path h="5153993" w="2902248">
                <a:moveTo>
                  <a:pt x="0" y="0"/>
                </a:moveTo>
                <a:lnTo>
                  <a:pt x="2902249" y="0"/>
                </a:lnTo>
                <a:lnTo>
                  <a:pt x="2902249" y="5153993"/>
                </a:lnTo>
                <a:lnTo>
                  <a:pt x="0" y="515399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0989" y="1536593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8">
                  <p14:trim st="3880.9990" end="-2.9990"/>
                </p14:media>
              </p:ext>
            </p:extLst>
          </p:nvPr>
        </p:nvPicPr>
        <p:blipFill>
          <a:blip r:embed="rId6"/>
          <a:srcRect l="0" t="891" r="0" b="891"/>
          <a:stretch>
            <a:fillRect/>
          </a:stretch>
        </p:blipFill>
        <p:spPr>
          <a:xfrm flipH="false" flipV="false" rot="0">
            <a:off x="2589912" y="1755263"/>
            <a:ext cx="13371421" cy="7387369"/>
          </a:xfrm>
          <a:prstGeom prst="rect">
            <a:avLst/>
          </a:prstGeom>
          <a:ln cap="sq">
            <a:noFill/>
            <a:prstDash val="sysDot"/>
          </a:ln>
        </p:spPr>
      </p:pic>
      <p:sp>
        <p:nvSpPr>
          <p:cNvPr name="TextBox 5" id="5"/>
          <p:cNvSpPr txBox="true"/>
          <p:nvPr/>
        </p:nvSpPr>
        <p:spPr>
          <a:xfrm rot="0">
            <a:off x="11887927" y="406708"/>
            <a:ext cx="2319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573436" y="454519"/>
            <a:ext cx="200851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SCRIPT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81950" y="406708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VIDEO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589912" y="1173613"/>
            <a:ext cx="7688691" cy="465981"/>
          </a:xfrm>
          <a:custGeom>
            <a:avLst/>
            <a:gdLst/>
            <a:ahLst/>
            <a:cxnLst/>
            <a:rect r="r" b="b" t="t" l="l"/>
            <a:pathLst>
              <a:path h="465981" w="7688691">
                <a:moveTo>
                  <a:pt x="0" y="0"/>
                </a:moveTo>
                <a:lnTo>
                  <a:pt x="7688691" y="0"/>
                </a:lnTo>
                <a:lnTo>
                  <a:pt x="7688691" y="465981"/>
                </a:lnTo>
                <a:lnTo>
                  <a:pt x="0" y="465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8608876" y="9258300"/>
            <a:ext cx="7688691" cy="465981"/>
          </a:xfrm>
          <a:custGeom>
            <a:avLst/>
            <a:gdLst/>
            <a:ahLst/>
            <a:cxnLst/>
            <a:rect r="r" b="b" t="t" l="l"/>
            <a:pathLst>
              <a:path h="465981" w="7688691">
                <a:moveTo>
                  <a:pt x="0" y="0"/>
                </a:moveTo>
                <a:lnTo>
                  <a:pt x="7688691" y="0"/>
                </a:lnTo>
                <a:lnTo>
                  <a:pt x="7688691" y="465981"/>
                </a:lnTo>
                <a:lnTo>
                  <a:pt x="0" y="4659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0">
            <a:off x="14984764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3257505" y="0"/>
                </a:moveTo>
                <a:lnTo>
                  <a:pt x="0" y="0"/>
                </a:lnTo>
                <a:lnTo>
                  <a:pt x="0" y="5784880"/>
                </a:lnTo>
                <a:lnTo>
                  <a:pt x="3257505" y="5784880"/>
                </a:lnTo>
                <a:lnTo>
                  <a:pt x="3257505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0989" y="1536593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77854" y="8696248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4"/>
                </a:lnTo>
                <a:lnTo>
                  <a:pt x="0" y="1124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217834" y="2791775"/>
            <a:ext cx="10382762" cy="1543050"/>
            <a:chOff x="0" y="0"/>
            <a:chExt cx="2734555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34555" cy="406400"/>
            </a:xfrm>
            <a:custGeom>
              <a:avLst/>
              <a:gdLst/>
              <a:ahLst/>
              <a:cxnLst/>
              <a:rect r="r" b="b" t="t" l="l"/>
              <a:pathLst>
                <a:path h="406400" w="2734555">
                  <a:moveTo>
                    <a:pt x="2531355" y="0"/>
                  </a:moveTo>
                  <a:cubicBezTo>
                    <a:pt x="2643579" y="0"/>
                    <a:pt x="2734555" y="90976"/>
                    <a:pt x="2734555" y="203200"/>
                  </a:cubicBezTo>
                  <a:cubicBezTo>
                    <a:pt x="2734555" y="315424"/>
                    <a:pt x="2643579" y="406400"/>
                    <a:pt x="253135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821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734555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217834" y="4586608"/>
            <a:ext cx="10382762" cy="629258"/>
          </a:xfrm>
          <a:custGeom>
            <a:avLst/>
            <a:gdLst/>
            <a:ahLst/>
            <a:cxnLst/>
            <a:rect r="r" b="b" t="t" l="l"/>
            <a:pathLst>
              <a:path h="629258" w="10382762">
                <a:moveTo>
                  <a:pt x="0" y="0"/>
                </a:moveTo>
                <a:lnTo>
                  <a:pt x="10382762" y="0"/>
                </a:lnTo>
                <a:lnTo>
                  <a:pt x="10382762" y="629258"/>
                </a:lnTo>
                <a:lnTo>
                  <a:pt x="0" y="62925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944258" y="2763191"/>
            <a:ext cx="10929913" cy="141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32"/>
              </a:lnSpc>
            </a:pPr>
            <a:r>
              <a:rPr lang="en-US" sz="8165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Content of problems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847587" y="518820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HOME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378462" y="518820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PROBLEMS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322340" y="518820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END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681565" y="518820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TEAM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18577" y="5549241"/>
            <a:ext cx="10460083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System Health Check Up        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18577" y="6753177"/>
            <a:ext cx="14125182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b="true" sz="5000">
                <a:solidFill>
                  <a:srgbClr val="000000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Automated Backup and Recovery Tool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0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0"/>
                </a:moveTo>
                <a:lnTo>
                  <a:pt x="3257505" y="0"/>
                </a:lnTo>
                <a:lnTo>
                  <a:pt x="3257505" y="5784880"/>
                </a:lnTo>
                <a:lnTo>
                  <a:pt x="0" y="578488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true" rot="0">
            <a:off x="0" y="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5784880"/>
                </a:moveTo>
                <a:lnTo>
                  <a:pt x="3257505" y="5784880"/>
                </a:lnTo>
                <a:lnTo>
                  <a:pt x="3257505" y="0"/>
                </a:lnTo>
                <a:lnTo>
                  <a:pt x="0" y="0"/>
                </a:lnTo>
                <a:lnTo>
                  <a:pt x="0" y="578488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0989" y="1536593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43759" y="8696248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4"/>
                </a:lnTo>
                <a:lnTo>
                  <a:pt x="0" y="1124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846955" y="401959"/>
            <a:ext cx="2319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532464" y="401959"/>
            <a:ext cx="200851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SCRIPT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40978" y="401959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VIDEO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2555451" y="2383528"/>
            <a:ext cx="13985527" cy="5518279"/>
            <a:chOff x="0" y="0"/>
            <a:chExt cx="3683431" cy="145337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83431" cy="1453374"/>
            </a:xfrm>
            <a:custGeom>
              <a:avLst/>
              <a:gdLst/>
              <a:ahLst/>
              <a:cxnLst/>
              <a:rect r="r" b="b" t="t" l="l"/>
              <a:pathLst>
                <a:path h="1453374" w="3683431">
                  <a:moveTo>
                    <a:pt x="28232" y="0"/>
                  </a:moveTo>
                  <a:lnTo>
                    <a:pt x="3655199" y="0"/>
                  </a:lnTo>
                  <a:cubicBezTo>
                    <a:pt x="3662687" y="0"/>
                    <a:pt x="3669867" y="2974"/>
                    <a:pt x="3675162" y="8269"/>
                  </a:cubicBezTo>
                  <a:cubicBezTo>
                    <a:pt x="3680457" y="13563"/>
                    <a:pt x="3683431" y="20744"/>
                    <a:pt x="3683431" y="28232"/>
                  </a:cubicBezTo>
                  <a:lnTo>
                    <a:pt x="3683431" y="1425142"/>
                  </a:lnTo>
                  <a:cubicBezTo>
                    <a:pt x="3683431" y="1432630"/>
                    <a:pt x="3680457" y="1439810"/>
                    <a:pt x="3675162" y="1445105"/>
                  </a:cubicBezTo>
                  <a:cubicBezTo>
                    <a:pt x="3669867" y="1450399"/>
                    <a:pt x="3662687" y="1453374"/>
                    <a:pt x="3655199" y="1453374"/>
                  </a:cubicBezTo>
                  <a:lnTo>
                    <a:pt x="28232" y="1453374"/>
                  </a:lnTo>
                  <a:cubicBezTo>
                    <a:pt x="20744" y="1453374"/>
                    <a:pt x="13563" y="1450399"/>
                    <a:pt x="8269" y="1445105"/>
                  </a:cubicBezTo>
                  <a:cubicBezTo>
                    <a:pt x="2974" y="1439810"/>
                    <a:pt x="0" y="1432630"/>
                    <a:pt x="0" y="1425142"/>
                  </a:cubicBezTo>
                  <a:lnTo>
                    <a:pt x="0" y="28232"/>
                  </a:lnTo>
                  <a:cubicBezTo>
                    <a:pt x="0" y="20744"/>
                    <a:pt x="2974" y="13563"/>
                    <a:pt x="8269" y="8269"/>
                  </a:cubicBezTo>
                  <a:cubicBezTo>
                    <a:pt x="13563" y="2974"/>
                    <a:pt x="20744" y="0"/>
                    <a:pt x="28232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dash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3683431" cy="15105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661980" y="3174103"/>
            <a:ext cx="13603200" cy="4049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42"/>
              </a:lnSpc>
            </a:pPr>
            <a:r>
              <a:rPr lang="en-US" sz="331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- Customizable Backup Location : Users can choose which directories to back up.</a:t>
            </a:r>
          </a:p>
          <a:p>
            <a:pPr algn="ctr">
              <a:lnSpc>
                <a:spcPts val="4642"/>
              </a:lnSpc>
            </a:pPr>
            <a:r>
              <a:rPr lang="en-US" sz="331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- </a:t>
            </a:r>
            <a:r>
              <a:rPr lang="en-US" sz="331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Automated Backup Scheduling : Runs backups at regular intervals .</a:t>
            </a:r>
          </a:p>
          <a:p>
            <a:pPr algn="ctr">
              <a:lnSpc>
                <a:spcPts val="4642"/>
              </a:lnSpc>
            </a:pPr>
            <a:r>
              <a:rPr lang="en-US" sz="331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- </a:t>
            </a:r>
            <a:r>
              <a:rPr lang="en-US" sz="331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Compressed Archives : Saves storage space.</a:t>
            </a:r>
          </a:p>
          <a:p>
            <a:pPr algn="ctr">
              <a:lnSpc>
                <a:spcPts val="4642"/>
              </a:lnSpc>
            </a:pPr>
            <a:r>
              <a:rPr lang="en-US" sz="331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- </a:t>
            </a:r>
            <a:r>
              <a:rPr lang="en-US" sz="331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Backup Retention Management : Automatically deletes older backups.</a:t>
            </a:r>
          </a:p>
          <a:p>
            <a:pPr algn="ctr">
              <a:lnSpc>
                <a:spcPts val="4642"/>
              </a:lnSpc>
            </a:pPr>
            <a:r>
              <a:rPr lang="en-US" sz="331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- </a:t>
            </a:r>
            <a:r>
              <a:rPr lang="en-US" sz="331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Restore Functionality : Allows restoring previous versions of files.</a:t>
            </a:r>
          </a:p>
          <a:p>
            <a:pPr algn="ctr">
              <a:lnSpc>
                <a:spcPts val="4642"/>
              </a:lnSpc>
            </a:pPr>
            <a:r>
              <a:rPr lang="en-US" b="true" sz="3316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- </a:t>
            </a:r>
            <a:r>
              <a:rPr lang="en-US" b="true" sz="3316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Cloud Storage Integration : Syncs backups with Google Drive.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5384585" y="1608147"/>
            <a:ext cx="8157991" cy="1052551"/>
            <a:chOff x="0" y="0"/>
            <a:chExt cx="2148607" cy="2772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48607" cy="277215"/>
            </a:xfrm>
            <a:custGeom>
              <a:avLst/>
              <a:gdLst/>
              <a:ahLst/>
              <a:cxnLst/>
              <a:rect r="r" b="b" t="t" l="l"/>
              <a:pathLst>
                <a:path h="277215" w="2148607">
                  <a:moveTo>
                    <a:pt x="1945407" y="0"/>
                  </a:moveTo>
                  <a:cubicBezTo>
                    <a:pt x="2057631" y="0"/>
                    <a:pt x="2148607" y="62057"/>
                    <a:pt x="2148607" y="138608"/>
                  </a:cubicBezTo>
                  <a:cubicBezTo>
                    <a:pt x="2148607" y="215158"/>
                    <a:pt x="2057631" y="277215"/>
                    <a:pt x="1945407" y="277215"/>
                  </a:cubicBezTo>
                  <a:lnTo>
                    <a:pt x="203200" y="277215"/>
                  </a:lnTo>
                  <a:cubicBezTo>
                    <a:pt x="90976" y="277215"/>
                    <a:pt x="0" y="215158"/>
                    <a:pt x="0" y="138608"/>
                  </a:cubicBezTo>
                  <a:cubicBezTo>
                    <a:pt x="0" y="6205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82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2148607" cy="3343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3245382" y="1913776"/>
            <a:ext cx="12436397" cy="520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1"/>
              </a:lnSpc>
            </a:pPr>
            <a:r>
              <a:rPr lang="en-US" b="true" sz="3136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The problem performs the following tasks: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0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0"/>
                </a:moveTo>
                <a:lnTo>
                  <a:pt x="3257505" y="0"/>
                </a:lnTo>
                <a:lnTo>
                  <a:pt x="3257505" y="5784880"/>
                </a:lnTo>
                <a:lnTo>
                  <a:pt x="0" y="57848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98298" y="-363371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4" y="0"/>
                </a:lnTo>
                <a:lnTo>
                  <a:pt x="1751134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626886" y="598881"/>
            <a:ext cx="4164256" cy="859638"/>
            <a:chOff x="0" y="0"/>
            <a:chExt cx="1212787" cy="2503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12787" cy="250359"/>
            </a:xfrm>
            <a:custGeom>
              <a:avLst/>
              <a:gdLst/>
              <a:ahLst/>
              <a:cxnLst/>
              <a:rect r="r" b="b" t="t" l="l"/>
              <a:pathLst>
                <a:path h="250359" w="1212787">
                  <a:moveTo>
                    <a:pt x="1009587" y="0"/>
                  </a:moveTo>
                  <a:lnTo>
                    <a:pt x="0" y="0"/>
                  </a:lnTo>
                  <a:lnTo>
                    <a:pt x="0" y="250359"/>
                  </a:lnTo>
                  <a:lnTo>
                    <a:pt x="1009587" y="250359"/>
                  </a:lnTo>
                  <a:lnTo>
                    <a:pt x="1212787" y="125179"/>
                  </a:lnTo>
                  <a:lnTo>
                    <a:pt x="1009587" y="0"/>
                  </a:lnTo>
                  <a:close/>
                </a:path>
              </a:pathLst>
            </a:custGeom>
            <a:solidFill>
              <a:srgbClr val="EE8218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098487" cy="3075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700370" y="1639594"/>
            <a:ext cx="11971232" cy="4537432"/>
          </a:xfrm>
          <a:custGeom>
            <a:avLst/>
            <a:gdLst/>
            <a:ahLst/>
            <a:cxnLst/>
            <a:rect r="r" b="b" t="t" l="l"/>
            <a:pathLst>
              <a:path h="4537432" w="11971232">
                <a:moveTo>
                  <a:pt x="0" y="0"/>
                </a:moveTo>
                <a:lnTo>
                  <a:pt x="11971232" y="0"/>
                </a:lnTo>
                <a:lnTo>
                  <a:pt x="11971232" y="4537433"/>
                </a:lnTo>
                <a:lnTo>
                  <a:pt x="0" y="45374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30" r="0" b="-33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700370" y="6269073"/>
            <a:ext cx="11971232" cy="3659942"/>
          </a:xfrm>
          <a:custGeom>
            <a:avLst/>
            <a:gdLst/>
            <a:ahLst/>
            <a:cxnLst/>
            <a:rect r="r" b="b" t="t" l="l"/>
            <a:pathLst>
              <a:path h="3659942" w="11971232">
                <a:moveTo>
                  <a:pt x="0" y="0"/>
                </a:moveTo>
                <a:lnTo>
                  <a:pt x="11971232" y="0"/>
                </a:lnTo>
                <a:lnTo>
                  <a:pt x="11971232" y="3659942"/>
                </a:lnTo>
                <a:lnTo>
                  <a:pt x="0" y="36599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1577" r="0" b="-1577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907456" y="401959"/>
            <a:ext cx="2319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592965" y="401959"/>
            <a:ext cx="200851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SCRIPT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601479" y="401959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VIDEO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14076"/>
            <a:ext cx="6898993" cy="905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6"/>
              </a:lnSpc>
            </a:pPr>
            <a:r>
              <a:rPr lang="en-US" sz="5154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script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-10800000">
            <a:off x="15131098" y="6041644"/>
            <a:ext cx="5802923" cy="4114800"/>
          </a:xfrm>
          <a:custGeom>
            <a:avLst/>
            <a:gdLst/>
            <a:ahLst/>
            <a:cxnLst/>
            <a:rect r="r" b="b" t="t" l="l"/>
            <a:pathLst>
              <a:path h="4114800" w="5802923">
                <a:moveTo>
                  <a:pt x="0" y="0"/>
                </a:moveTo>
                <a:lnTo>
                  <a:pt x="5802923" y="0"/>
                </a:lnTo>
                <a:lnTo>
                  <a:pt x="58029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0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0"/>
                </a:moveTo>
                <a:lnTo>
                  <a:pt x="3257505" y="0"/>
                </a:lnTo>
                <a:lnTo>
                  <a:pt x="3257505" y="5784880"/>
                </a:lnTo>
                <a:lnTo>
                  <a:pt x="0" y="578488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false" rot="0">
            <a:off x="14972726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3257505" y="0"/>
                </a:moveTo>
                <a:lnTo>
                  <a:pt x="0" y="0"/>
                </a:lnTo>
                <a:lnTo>
                  <a:pt x="0" y="5784880"/>
                </a:lnTo>
                <a:lnTo>
                  <a:pt x="3257505" y="5784880"/>
                </a:lnTo>
                <a:lnTo>
                  <a:pt x="3257505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0989" y="1536593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009259" y="1687630"/>
            <a:ext cx="7688691" cy="465981"/>
          </a:xfrm>
          <a:custGeom>
            <a:avLst/>
            <a:gdLst/>
            <a:ahLst/>
            <a:cxnLst/>
            <a:rect r="r" b="b" t="t" l="l"/>
            <a:pathLst>
              <a:path h="465981" w="7688691">
                <a:moveTo>
                  <a:pt x="0" y="0"/>
                </a:moveTo>
                <a:lnTo>
                  <a:pt x="7688692" y="0"/>
                </a:lnTo>
                <a:lnTo>
                  <a:pt x="7688692" y="465981"/>
                </a:lnTo>
                <a:lnTo>
                  <a:pt x="0" y="465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8473896" y="9073345"/>
            <a:ext cx="7688691" cy="465981"/>
          </a:xfrm>
          <a:custGeom>
            <a:avLst/>
            <a:gdLst/>
            <a:ahLst/>
            <a:cxnLst/>
            <a:rect r="r" b="b" t="t" l="l"/>
            <a:pathLst>
              <a:path h="465981" w="7688691">
                <a:moveTo>
                  <a:pt x="0" y="0"/>
                </a:moveTo>
                <a:lnTo>
                  <a:pt x="7688691" y="0"/>
                </a:lnTo>
                <a:lnTo>
                  <a:pt x="7688691" y="465981"/>
                </a:lnTo>
                <a:lnTo>
                  <a:pt x="0" y="4659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0"/>
                </a:moveTo>
                <a:lnTo>
                  <a:pt x="3257505" y="0"/>
                </a:lnTo>
                <a:lnTo>
                  <a:pt x="3257505" y="5784880"/>
                </a:lnTo>
                <a:lnTo>
                  <a:pt x="0" y="578488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pic>
        <p:nvPicPr>
          <p:cNvPr name="Picture 7" id="7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>
                  <p14:trim st="0.0000" end="6.6670"/>
                </p14:media>
              </p:ext>
            </p:extLst>
          </p:nvPr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3611009" y="2201647"/>
            <a:ext cx="12045559" cy="6775627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1945237" y="349399"/>
            <a:ext cx="2319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630746" y="397210"/>
            <a:ext cx="200851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SCRIPT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639260" y="349399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VIDEO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96833" y="4041680"/>
            <a:ext cx="11894334" cy="1975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089"/>
              </a:lnSpc>
              <a:spcBef>
                <a:spcPct val="0"/>
              </a:spcBef>
            </a:pPr>
            <a:r>
              <a:rPr lang="en-US" b="true" sz="11492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THANK YOU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967914" y="6867477"/>
            <a:ext cx="10382762" cy="629258"/>
          </a:xfrm>
          <a:custGeom>
            <a:avLst/>
            <a:gdLst/>
            <a:ahLst/>
            <a:cxnLst/>
            <a:rect r="r" b="b" t="t" l="l"/>
            <a:pathLst>
              <a:path h="629258" w="10382762">
                <a:moveTo>
                  <a:pt x="0" y="0"/>
                </a:moveTo>
                <a:lnTo>
                  <a:pt x="10382763" y="0"/>
                </a:lnTo>
                <a:lnTo>
                  <a:pt x="10382763" y="629259"/>
                </a:lnTo>
                <a:lnTo>
                  <a:pt x="0" y="6292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079212" y="575189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610088" y="575189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PROBLEMS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53966" y="575189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END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13191" y="575189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TEAM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-60672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0"/>
                </a:moveTo>
                <a:lnTo>
                  <a:pt x="3257505" y="0"/>
                </a:lnTo>
                <a:lnTo>
                  <a:pt x="3257505" y="5784880"/>
                </a:lnTo>
                <a:lnTo>
                  <a:pt x="0" y="57848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0">
            <a:off x="14984764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3257505" y="0"/>
                </a:moveTo>
                <a:lnTo>
                  <a:pt x="0" y="0"/>
                </a:lnTo>
                <a:lnTo>
                  <a:pt x="0" y="5784880"/>
                </a:lnTo>
                <a:lnTo>
                  <a:pt x="3257505" y="5784880"/>
                </a:lnTo>
                <a:lnTo>
                  <a:pt x="325750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-10800000">
            <a:off x="0" y="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3257505" y="0"/>
                </a:moveTo>
                <a:lnTo>
                  <a:pt x="0" y="0"/>
                </a:lnTo>
                <a:lnTo>
                  <a:pt x="0" y="5784880"/>
                </a:lnTo>
                <a:lnTo>
                  <a:pt x="3257505" y="5784880"/>
                </a:lnTo>
                <a:lnTo>
                  <a:pt x="325750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70515" y="353396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4"/>
                </a:lnTo>
                <a:lnTo>
                  <a:pt x="0" y="1124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53669" y="8415221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4" y="0"/>
                </a:lnTo>
                <a:lnTo>
                  <a:pt x="1751134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86400" y="978563"/>
            <a:ext cx="7166723" cy="2215169"/>
          </a:xfrm>
          <a:custGeom>
            <a:avLst/>
            <a:gdLst/>
            <a:ahLst/>
            <a:cxnLst/>
            <a:rect r="r" b="b" t="t" l="l"/>
            <a:pathLst>
              <a:path h="2215169" w="7166723">
                <a:moveTo>
                  <a:pt x="0" y="0"/>
                </a:moveTo>
                <a:lnTo>
                  <a:pt x="7166723" y="0"/>
                </a:lnTo>
                <a:lnTo>
                  <a:pt x="7166723" y="2215169"/>
                </a:lnTo>
                <a:lnTo>
                  <a:pt x="0" y="22151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937582" y="368300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468458" y="368300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PROBLEMS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412336" y="368300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END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683806" y="1297422"/>
            <a:ext cx="10929913" cy="141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32"/>
              </a:lnSpc>
            </a:pPr>
            <a:r>
              <a:rPr lang="en-US" sz="8165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﻿meet the team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13445" y="5259388"/>
            <a:ext cx="9525" cy="762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54828" y="3981767"/>
            <a:ext cx="493315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Hamdi Emad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54828" y="6517958"/>
            <a:ext cx="544750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Ahmed Ayman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63662" y="3850957"/>
            <a:ext cx="4822924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Mariem Adel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54828" y="5249863"/>
            <a:ext cx="456723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Esraa Saed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0" y="4512613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0"/>
                </a:moveTo>
                <a:lnTo>
                  <a:pt x="3257505" y="0"/>
                </a:lnTo>
                <a:lnTo>
                  <a:pt x="3257505" y="5784880"/>
                </a:lnTo>
                <a:lnTo>
                  <a:pt x="0" y="578488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54828" y="7654464"/>
            <a:ext cx="5852418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Ahmed Shehata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963662" y="6517958"/>
            <a:ext cx="508049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Sara Hussien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963662" y="5249863"/>
            <a:ext cx="816421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Abdelrahman Mohamed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963662" y="7833678"/>
            <a:ext cx="508049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Font typeface="Arial"/>
              <a:buChar char="•"/>
            </a:pPr>
            <a:r>
              <a:rPr lang="en-US" b="true" sz="5199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Muhamed aly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71561" y="368300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TEAM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0989" y="13917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037881" y="9258300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4" y="0"/>
                </a:lnTo>
                <a:lnTo>
                  <a:pt x="1751134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785571" y="1536593"/>
            <a:ext cx="10382762" cy="1543050"/>
            <a:chOff x="0" y="0"/>
            <a:chExt cx="2734555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34555" cy="406400"/>
            </a:xfrm>
            <a:custGeom>
              <a:avLst/>
              <a:gdLst/>
              <a:ahLst/>
              <a:cxnLst/>
              <a:rect r="r" b="b" t="t" l="l"/>
              <a:pathLst>
                <a:path h="406400" w="2734555">
                  <a:moveTo>
                    <a:pt x="2531355" y="0"/>
                  </a:moveTo>
                  <a:cubicBezTo>
                    <a:pt x="2643579" y="0"/>
                    <a:pt x="2734555" y="90976"/>
                    <a:pt x="2734555" y="203200"/>
                  </a:cubicBezTo>
                  <a:cubicBezTo>
                    <a:pt x="2734555" y="315424"/>
                    <a:pt x="2643579" y="406400"/>
                    <a:pt x="253135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EE8218"/>
              </a:solidFill>
              <a:prstDash val="sysDot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734555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370242" y="4041668"/>
            <a:ext cx="1162835" cy="116283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32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847587" y="518820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378462" y="518820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PROBLEMS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322340" y="518820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END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681565" y="518820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TEAM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785571" y="1710924"/>
            <a:ext cx="10339038" cy="1061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50"/>
              </a:lnSpc>
            </a:pPr>
            <a:r>
              <a:rPr lang="en-US" sz="610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importANCE OF BASH SCRIPTING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1365" y="4054466"/>
            <a:ext cx="10339038" cy="1061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50"/>
              </a:lnSpc>
            </a:pPr>
            <a:r>
              <a:rPr lang="en-US" sz="610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1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3292753" y="4070243"/>
            <a:ext cx="1162835" cy="1162835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32A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8704652" y="4054466"/>
            <a:ext cx="10339038" cy="1061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50"/>
              </a:lnSpc>
            </a:pPr>
            <a:r>
              <a:rPr lang="en-US" sz="610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2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4247113" y="6927312"/>
            <a:ext cx="1162835" cy="1162835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32A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-340989" y="6911535"/>
            <a:ext cx="10339038" cy="1061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50"/>
              </a:lnSpc>
            </a:pPr>
            <a:r>
              <a:rPr lang="en-US" sz="610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3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2491333" y="6824491"/>
            <a:ext cx="1162835" cy="1162835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932A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7903232" y="6808714"/>
            <a:ext cx="10339038" cy="1061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50"/>
              </a:lnSpc>
            </a:pPr>
            <a:r>
              <a:rPr lang="en-US" sz="6107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4</a:t>
            </a:r>
          </a:p>
        </p:txBody>
      </p:sp>
      <p:sp>
        <p:nvSpPr>
          <p:cNvPr name="AutoShape 29" id="29"/>
          <p:cNvSpPr/>
          <p:nvPr/>
        </p:nvSpPr>
        <p:spPr>
          <a:xfrm>
            <a:off x="2269067" y="6299298"/>
            <a:ext cx="14768813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diamond" len="lg" w="lg"/>
            <a:tailEnd type="diamond" len="lg" w="lg"/>
          </a:ln>
        </p:spPr>
      </p:sp>
      <p:sp>
        <p:nvSpPr>
          <p:cNvPr name="TextBox 30" id="30"/>
          <p:cNvSpPr txBox="true"/>
          <p:nvPr/>
        </p:nvSpPr>
        <p:spPr>
          <a:xfrm rot="0">
            <a:off x="2811310" y="5426717"/>
            <a:ext cx="6915238" cy="503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0"/>
              </a:lnSpc>
            </a:pPr>
            <a:r>
              <a:rPr lang="en-US" b="true" sz="2879">
                <a:solidFill>
                  <a:srgbClr val="000000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Task Automation &amp; Time-Saving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666990" y="5426717"/>
            <a:ext cx="6915238" cy="503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0"/>
              </a:lnSpc>
            </a:pPr>
            <a:r>
              <a:rPr lang="en-US" b="true" sz="2879">
                <a:solidFill>
                  <a:srgbClr val="000000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System Efficiency Improvement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039852" y="8426795"/>
            <a:ext cx="6915238" cy="503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0"/>
              </a:lnSpc>
            </a:pPr>
            <a:r>
              <a:rPr lang="en-US" b="true" sz="2879">
                <a:solidFill>
                  <a:srgbClr val="000000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Security &amp; Backup Management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962617" y="8426795"/>
            <a:ext cx="6915238" cy="503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0"/>
              </a:lnSpc>
            </a:pPr>
            <a:r>
              <a:rPr lang="en-US" b="true" sz="2879">
                <a:solidFill>
                  <a:srgbClr val="000000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Continuous Monitoring &amp; Analysis</a:t>
            </a:r>
          </a:p>
        </p:txBody>
      </p:sp>
      <p:sp>
        <p:nvSpPr>
          <p:cNvPr name="Freeform 34" id="34"/>
          <p:cNvSpPr/>
          <p:nvPr/>
        </p:nvSpPr>
        <p:spPr>
          <a:xfrm flipH="false" flipV="true" rot="0">
            <a:off x="0" y="13917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5784880"/>
                </a:moveTo>
                <a:lnTo>
                  <a:pt x="3257505" y="5784880"/>
                </a:lnTo>
                <a:lnTo>
                  <a:pt x="3257505" y="0"/>
                </a:lnTo>
                <a:lnTo>
                  <a:pt x="0" y="0"/>
                </a:lnTo>
                <a:lnTo>
                  <a:pt x="0" y="578488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0989" y="1536593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77854" y="7626302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878908" y="2813089"/>
            <a:ext cx="10382762" cy="1543050"/>
            <a:chOff x="0" y="0"/>
            <a:chExt cx="2734555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34555" cy="406400"/>
            </a:xfrm>
            <a:custGeom>
              <a:avLst/>
              <a:gdLst/>
              <a:ahLst/>
              <a:cxnLst/>
              <a:rect r="r" b="b" t="t" l="l"/>
              <a:pathLst>
                <a:path h="406400" w="2734555">
                  <a:moveTo>
                    <a:pt x="2531355" y="0"/>
                  </a:moveTo>
                  <a:cubicBezTo>
                    <a:pt x="2643579" y="0"/>
                    <a:pt x="2734555" y="90976"/>
                    <a:pt x="2734555" y="203200"/>
                  </a:cubicBezTo>
                  <a:cubicBezTo>
                    <a:pt x="2734555" y="315424"/>
                    <a:pt x="2643579" y="406400"/>
                    <a:pt x="253135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821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734555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3878908" y="4607922"/>
            <a:ext cx="10382762" cy="629258"/>
          </a:xfrm>
          <a:custGeom>
            <a:avLst/>
            <a:gdLst/>
            <a:ahLst/>
            <a:cxnLst/>
            <a:rect r="r" b="b" t="t" l="l"/>
            <a:pathLst>
              <a:path h="629258" w="10382762">
                <a:moveTo>
                  <a:pt x="0" y="0"/>
                </a:moveTo>
                <a:lnTo>
                  <a:pt x="10382762" y="0"/>
                </a:lnTo>
                <a:lnTo>
                  <a:pt x="10382762" y="629259"/>
                </a:lnTo>
                <a:lnTo>
                  <a:pt x="0" y="62925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05333" y="2784505"/>
            <a:ext cx="10929913" cy="14192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32"/>
              </a:lnSpc>
            </a:pPr>
            <a:r>
              <a:rPr lang="en-US" sz="8165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Content of problems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847587" y="518820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HOME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378462" y="518820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PROBLEMS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322340" y="518820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END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681565" y="518820"/>
            <a:ext cx="238521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TEAM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912698" y="5374664"/>
            <a:ext cx="10460083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b="true" sz="5000">
                <a:solidFill>
                  <a:srgbClr val="000000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System Health Check Up        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912698" y="6578600"/>
            <a:ext cx="13409642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000000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Automated Backup and Recovery Tool</a:t>
            </a:r>
          </a:p>
        </p:txBody>
      </p:sp>
      <p:sp>
        <p:nvSpPr>
          <p:cNvPr name="Freeform 16" id="16"/>
          <p:cNvSpPr/>
          <p:nvPr/>
        </p:nvSpPr>
        <p:spPr>
          <a:xfrm flipH="true" flipV="false" rot="0">
            <a:off x="14984764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3257505" y="0"/>
                </a:moveTo>
                <a:lnTo>
                  <a:pt x="0" y="0"/>
                </a:lnTo>
                <a:lnTo>
                  <a:pt x="0" y="5784880"/>
                </a:lnTo>
                <a:lnTo>
                  <a:pt x="3257505" y="5784880"/>
                </a:lnTo>
                <a:lnTo>
                  <a:pt x="3257505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6370" y="617460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75287" y="8696248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4" y="0"/>
                </a:lnTo>
                <a:lnTo>
                  <a:pt x="1751134" y="1124104"/>
                </a:lnTo>
                <a:lnTo>
                  <a:pt x="0" y="11241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43759" y="1639594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3"/>
                </a:lnTo>
                <a:lnTo>
                  <a:pt x="0" y="5620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037292" y="2257610"/>
            <a:ext cx="12637845" cy="7000690"/>
            <a:chOff x="0" y="0"/>
            <a:chExt cx="3328486" cy="18438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328486" cy="1843803"/>
            </a:xfrm>
            <a:custGeom>
              <a:avLst/>
              <a:gdLst/>
              <a:ahLst/>
              <a:cxnLst/>
              <a:rect r="r" b="b" t="t" l="l"/>
              <a:pathLst>
                <a:path h="1843803" w="3328486">
                  <a:moveTo>
                    <a:pt x="31243" y="0"/>
                  </a:moveTo>
                  <a:lnTo>
                    <a:pt x="3297243" y="0"/>
                  </a:lnTo>
                  <a:cubicBezTo>
                    <a:pt x="3314498" y="0"/>
                    <a:pt x="3328486" y="13988"/>
                    <a:pt x="3328486" y="31243"/>
                  </a:cubicBezTo>
                  <a:lnTo>
                    <a:pt x="3328486" y="1812561"/>
                  </a:lnTo>
                  <a:cubicBezTo>
                    <a:pt x="3328486" y="1829815"/>
                    <a:pt x="3314498" y="1843803"/>
                    <a:pt x="3297243" y="1843803"/>
                  </a:cubicBezTo>
                  <a:lnTo>
                    <a:pt x="31243" y="1843803"/>
                  </a:lnTo>
                  <a:cubicBezTo>
                    <a:pt x="13988" y="1843803"/>
                    <a:pt x="0" y="1829815"/>
                    <a:pt x="0" y="1812561"/>
                  </a:cubicBezTo>
                  <a:lnTo>
                    <a:pt x="0" y="31243"/>
                  </a:lnTo>
                  <a:cubicBezTo>
                    <a:pt x="0" y="13988"/>
                    <a:pt x="13988" y="0"/>
                    <a:pt x="31243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000000"/>
              </a:solidFill>
              <a:prstDash val="dash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3328486" cy="19009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1628317" y="409498"/>
            <a:ext cx="2319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313826" y="409498"/>
            <a:ext cx="200851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SCRIPT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322340" y="409498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VIDEO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01227" y="2108496"/>
            <a:ext cx="12608326" cy="7149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1"/>
              </a:lnSpc>
            </a:pPr>
          </a:p>
          <a:p>
            <a:pPr algn="ctr">
              <a:lnSpc>
                <a:spcPts val="4391"/>
              </a:lnSpc>
            </a:pPr>
            <a:r>
              <a:rPr lang="en-US" b="true" sz="3136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</a:t>
            </a:r>
            <a:r>
              <a:rPr lang="en-US" b="true" sz="3136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- CPU Usage Monitoring : Checks system load and CPU utilization.</a:t>
            </a:r>
          </a:p>
          <a:p>
            <a:pPr algn="ctr">
              <a:lnSpc>
                <a:spcPts val="4391"/>
              </a:lnSpc>
            </a:pP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   - </a:t>
            </a: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Memory Usage Monitoring : Reports available and used memory.</a:t>
            </a:r>
          </a:p>
          <a:p>
            <a:pPr algn="ctr">
              <a:lnSpc>
                <a:spcPts val="4391"/>
              </a:lnSpc>
            </a:pP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- </a:t>
            </a: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Disk Usage Monitoring : Ensures sufficient free disk space is available.</a:t>
            </a:r>
          </a:p>
          <a:p>
            <a:pPr algn="ctr">
              <a:lnSpc>
                <a:spcPts val="4391"/>
              </a:lnSpc>
            </a:pP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- </a:t>
            </a: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Network Connectivity Check : Verifies active network connections and internet status.</a:t>
            </a:r>
          </a:p>
          <a:p>
            <a:pPr algn="ctr">
              <a:lnSpc>
                <a:spcPts val="4391"/>
              </a:lnSpc>
            </a:pP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  -  </a:t>
            </a: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Pending Software Updates Check : Lists updates that need to be installed.</a:t>
            </a:r>
          </a:p>
          <a:p>
            <a:pPr algn="ctr">
              <a:lnSpc>
                <a:spcPts val="4391"/>
              </a:lnSpc>
            </a:pP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- </a:t>
            </a:r>
            <a:r>
              <a:rPr lang="en-US" sz="3136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Log File Generation : Creates a timestamped report for future reference.</a:t>
            </a:r>
          </a:p>
          <a:p>
            <a:pPr algn="ctr">
              <a:lnSpc>
                <a:spcPts val="4391"/>
              </a:lnSpc>
            </a:pPr>
            <a:r>
              <a:rPr lang="en-US" b="true" sz="3136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   - </a:t>
            </a:r>
            <a:r>
              <a:rPr lang="en-US" b="true" sz="3136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Email Notifications : Sends system reports to a predefined email address.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5277219" y="1394345"/>
            <a:ext cx="8157991" cy="1052551"/>
            <a:chOff x="0" y="0"/>
            <a:chExt cx="2148607" cy="27721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48607" cy="277215"/>
            </a:xfrm>
            <a:custGeom>
              <a:avLst/>
              <a:gdLst/>
              <a:ahLst/>
              <a:cxnLst/>
              <a:rect r="r" b="b" t="t" l="l"/>
              <a:pathLst>
                <a:path h="277215" w="2148607">
                  <a:moveTo>
                    <a:pt x="1945407" y="0"/>
                  </a:moveTo>
                  <a:cubicBezTo>
                    <a:pt x="2057631" y="0"/>
                    <a:pt x="2148607" y="62057"/>
                    <a:pt x="2148607" y="138608"/>
                  </a:cubicBezTo>
                  <a:cubicBezTo>
                    <a:pt x="2148607" y="215158"/>
                    <a:pt x="2057631" y="277215"/>
                    <a:pt x="1945407" y="277215"/>
                  </a:cubicBezTo>
                  <a:lnTo>
                    <a:pt x="203200" y="277215"/>
                  </a:lnTo>
                  <a:cubicBezTo>
                    <a:pt x="90976" y="277215"/>
                    <a:pt x="0" y="215158"/>
                    <a:pt x="0" y="138608"/>
                  </a:cubicBezTo>
                  <a:cubicBezTo>
                    <a:pt x="0" y="62057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E821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2148607" cy="3343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3138016" y="1634173"/>
            <a:ext cx="12436397" cy="520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1"/>
              </a:lnSpc>
            </a:pPr>
            <a:r>
              <a:rPr lang="en-US" b="true" sz="3136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The problem performs the following tasks: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0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0" y="0"/>
                </a:moveTo>
                <a:lnTo>
                  <a:pt x="3257505" y="0"/>
                </a:lnTo>
                <a:lnTo>
                  <a:pt x="3257505" y="5784880"/>
                </a:lnTo>
                <a:lnTo>
                  <a:pt x="0" y="57848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false" rot="0">
            <a:off x="15030495" y="4502120"/>
            <a:ext cx="3257505" cy="5784880"/>
          </a:xfrm>
          <a:custGeom>
            <a:avLst/>
            <a:gdLst/>
            <a:ahLst/>
            <a:cxnLst/>
            <a:rect r="r" b="b" t="t" l="l"/>
            <a:pathLst>
              <a:path h="5784880" w="3257505">
                <a:moveTo>
                  <a:pt x="3257505" y="0"/>
                </a:moveTo>
                <a:lnTo>
                  <a:pt x="0" y="0"/>
                </a:lnTo>
                <a:lnTo>
                  <a:pt x="0" y="5784880"/>
                </a:lnTo>
                <a:lnTo>
                  <a:pt x="3257505" y="5784880"/>
                </a:lnTo>
                <a:lnTo>
                  <a:pt x="325750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89490" y="1028700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2"/>
                </a:lnTo>
                <a:lnTo>
                  <a:pt x="0" y="562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84100" y="2302317"/>
            <a:ext cx="8459900" cy="6922233"/>
          </a:xfrm>
          <a:custGeom>
            <a:avLst/>
            <a:gdLst/>
            <a:ahLst/>
            <a:cxnLst/>
            <a:rect r="r" b="b" t="t" l="l"/>
            <a:pathLst>
              <a:path h="6922233" w="8459900">
                <a:moveTo>
                  <a:pt x="0" y="0"/>
                </a:moveTo>
                <a:lnTo>
                  <a:pt x="8459900" y="0"/>
                </a:lnTo>
                <a:lnTo>
                  <a:pt x="8459900" y="6922233"/>
                </a:lnTo>
                <a:lnTo>
                  <a:pt x="0" y="69222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17" t="0" r="-417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367751" y="2303045"/>
            <a:ext cx="8385670" cy="6955255"/>
          </a:xfrm>
          <a:custGeom>
            <a:avLst/>
            <a:gdLst/>
            <a:ahLst/>
            <a:cxnLst/>
            <a:rect r="r" b="b" t="t" l="l"/>
            <a:pathLst>
              <a:path h="6955255" w="8385670">
                <a:moveTo>
                  <a:pt x="0" y="0"/>
                </a:moveTo>
                <a:lnTo>
                  <a:pt x="8385670" y="0"/>
                </a:lnTo>
                <a:lnTo>
                  <a:pt x="8385670" y="6955255"/>
                </a:lnTo>
                <a:lnTo>
                  <a:pt x="0" y="69552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75" t="0" r="-675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72601" y="1235689"/>
            <a:ext cx="4164256" cy="859638"/>
            <a:chOff x="0" y="0"/>
            <a:chExt cx="1212787" cy="2503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12787" cy="250359"/>
            </a:xfrm>
            <a:custGeom>
              <a:avLst/>
              <a:gdLst/>
              <a:ahLst/>
              <a:cxnLst/>
              <a:rect r="r" b="b" t="t" l="l"/>
              <a:pathLst>
                <a:path h="250359" w="1212787">
                  <a:moveTo>
                    <a:pt x="1009587" y="0"/>
                  </a:moveTo>
                  <a:lnTo>
                    <a:pt x="0" y="0"/>
                  </a:lnTo>
                  <a:lnTo>
                    <a:pt x="0" y="250359"/>
                  </a:lnTo>
                  <a:lnTo>
                    <a:pt x="1009587" y="250359"/>
                  </a:lnTo>
                  <a:lnTo>
                    <a:pt x="1212787" y="125179"/>
                  </a:lnTo>
                  <a:lnTo>
                    <a:pt x="1009587" y="0"/>
                  </a:lnTo>
                  <a:close/>
                </a:path>
              </a:pathLst>
            </a:custGeom>
            <a:solidFill>
              <a:srgbClr val="EE821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098487" cy="3075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10800000">
            <a:off x="14851960" y="5763434"/>
            <a:ext cx="5802923" cy="4114800"/>
          </a:xfrm>
          <a:custGeom>
            <a:avLst/>
            <a:gdLst/>
            <a:ahLst/>
            <a:cxnLst/>
            <a:rect r="r" b="b" t="t" l="l"/>
            <a:pathLst>
              <a:path h="4114800" w="5802923">
                <a:moveTo>
                  <a:pt x="0" y="0"/>
                </a:moveTo>
                <a:lnTo>
                  <a:pt x="5802923" y="0"/>
                </a:lnTo>
                <a:lnTo>
                  <a:pt x="580292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628317" y="461483"/>
            <a:ext cx="2319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13826" y="509295"/>
            <a:ext cx="200851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SCRIPT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322340" y="461483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VIDEO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-835599" y="1189904"/>
            <a:ext cx="6898993" cy="905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16"/>
              </a:lnSpc>
            </a:pPr>
            <a:r>
              <a:rPr lang="en-US" sz="5154">
                <a:solidFill>
                  <a:srgbClr val="FFFFFF"/>
                </a:solidFill>
                <a:latin typeface="Bobby Jones"/>
                <a:ea typeface="Bobby Jones"/>
                <a:cs typeface="Bobby Jones"/>
                <a:sym typeface="Bobby Jones"/>
              </a:rPr>
              <a:t>script</a:t>
            </a:r>
          </a:p>
        </p:txBody>
      </p:sp>
      <p:sp>
        <p:nvSpPr>
          <p:cNvPr name="Freeform 13" id="13"/>
          <p:cNvSpPr/>
          <p:nvPr/>
        </p:nvSpPr>
        <p:spPr>
          <a:xfrm flipH="false" flipV="true" rot="0">
            <a:off x="-106901" y="0"/>
            <a:ext cx="2271202" cy="4033341"/>
          </a:xfrm>
          <a:custGeom>
            <a:avLst/>
            <a:gdLst/>
            <a:ahLst/>
            <a:cxnLst/>
            <a:rect r="r" b="b" t="t" l="l"/>
            <a:pathLst>
              <a:path h="4033341" w="2271202">
                <a:moveTo>
                  <a:pt x="0" y="4033341"/>
                </a:moveTo>
                <a:lnTo>
                  <a:pt x="2271202" y="4033341"/>
                </a:lnTo>
                <a:lnTo>
                  <a:pt x="2271202" y="0"/>
                </a:lnTo>
                <a:lnTo>
                  <a:pt x="0" y="0"/>
                </a:lnTo>
                <a:lnTo>
                  <a:pt x="0" y="4033341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4536" y="4274503"/>
            <a:ext cx="1713892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Guess 🫵 where is the duck🦆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89490" y="1028700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2"/>
                </a:lnTo>
                <a:lnTo>
                  <a:pt x="0" y="562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83578" y="2107669"/>
            <a:ext cx="7453570" cy="3464165"/>
            <a:chOff x="0" y="0"/>
            <a:chExt cx="1963080" cy="9123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63080" cy="912373"/>
            </a:xfrm>
            <a:custGeom>
              <a:avLst/>
              <a:gdLst/>
              <a:ahLst/>
              <a:cxnLst/>
              <a:rect r="r" b="b" t="t" l="l"/>
              <a:pathLst>
                <a:path h="912373" w="1963080">
                  <a:moveTo>
                    <a:pt x="52973" y="0"/>
                  </a:moveTo>
                  <a:lnTo>
                    <a:pt x="1910107" y="0"/>
                  </a:lnTo>
                  <a:cubicBezTo>
                    <a:pt x="1924157" y="0"/>
                    <a:pt x="1937631" y="5581"/>
                    <a:pt x="1947565" y="15515"/>
                  </a:cubicBezTo>
                  <a:cubicBezTo>
                    <a:pt x="1957499" y="25450"/>
                    <a:pt x="1963080" y="38924"/>
                    <a:pt x="1963080" y="52973"/>
                  </a:cubicBezTo>
                  <a:lnTo>
                    <a:pt x="1963080" y="859400"/>
                  </a:lnTo>
                  <a:cubicBezTo>
                    <a:pt x="1963080" y="888656"/>
                    <a:pt x="1939364" y="912373"/>
                    <a:pt x="1910107" y="912373"/>
                  </a:cubicBezTo>
                  <a:lnTo>
                    <a:pt x="52973" y="912373"/>
                  </a:lnTo>
                  <a:cubicBezTo>
                    <a:pt x="23717" y="912373"/>
                    <a:pt x="0" y="888656"/>
                    <a:pt x="0" y="859400"/>
                  </a:cubicBezTo>
                  <a:lnTo>
                    <a:pt x="0" y="52973"/>
                  </a:lnTo>
                  <a:cubicBezTo>
                    <a:pt x="0" y="23717"/>
                    <a:pt x="23717" y="0"/>
                    <a:pt x="52973" y="0"/>
                  </a:cubicBezTo>
                  <a:close/>
                </a:path>
              </a:pathLst>
            </a:custGeom>
            <a:solidFill>
              <a:srgbClr val="EE8218"/>
            </a:solidFill>
            <a:ln w="28575" cap="rnd">
              <a:solidFill>
                <a:srgbClr val="FFFFFF"/>
              </a:solidFill>
              <a:prstDash val="sysDot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63080" cy="9695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587611" y="2107669"/>
            <a:ext cx="7671689" cy="3464165"/>
            <a:chOff x="0" y="0"/>
            <a:chExt cx="2020527" cy="91237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20527" cy="912373"/>
            </a:xfrm>
            <a:custGeom>
              <a:avLst/>
              <a:gdLst/>
              <a:ahLst/>
              <a:cxnLst/>
              <a:rect r="r" b="b" t="t" l="l"/>
              <a:pathLst>
                <a:path h="912373" w="2020527">
                  <a:moveTo>
                    <a:pt x="51467" y="0"/>
                  </a:moveTo>
                  <a:lnTo>
                    <a:pt x="1969060" y="0"/>
                  </a:lnTo>
                  <a:cubicBezTo>
                    <a:pt x="1997484" y="0"/>
                    <a:pt x="2020527" y="23043"/>
                    <a:pt x="2020527" y="51467"/>
                  </a:cubicBezTo>
                  <a:lnTo>
                    <a:pt x="2020527" y="860906"/>
                  </a:lnTo>
                  <a:cubicBezTo>
                    <a:pt x="2020527" y="889330"/>
                    <a:pt x="1997484" y="912373"/>
                    <a:pt x="1969060" y="912373"/>
                  </a:cubicBezTo>
                  <a:lnTo>
                    <a:pt x="51467" y="912373"/>
                  </a:lnTo>
                  <a:cubicBezTo>
                    <a:pt x="23043" y="912373"/>
                    <a:pt x="0" y="889330"/>
                    <a:pt x="0" y="860906"/>
                  </a:cubicBezTo>
                  <a:lnTo>
                    <a:pt x="0" y="51467"/>
                  </a:lnTo>
                  <a:cubicBezTo>
                    <a:pt x="0" y="23043"/>
                    <a:pt x="23043" y="0"/>
                    <a:pt x="51467" y="0"/>
                  </a:cubicBezTo>
                  <a:close/>
                </a:path>
              </a:pathLst>
            </a:custGeom>
            <a:solidFill>
              <a:srgbClr val="EE8218"/>
            </a:solidFill>
            <a:ln w="28575" cap="rnd">
              <a:solidFill>
                <a:srgbClr val="FFFFFF"/>
              </a:solidFill>
              <a:prstDash val="sysDot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020527" cy="9695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83578" y="6088751"/>
            <a:ext cx="7453570" cy="3464165"/>
            <a:chOff x="0" y="0"/>
            <a:chExt cx="1963080" cy="91237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63080" cy="912373"/>
            </a:xfrm>
            <a:custGeom>
              <a:avLst/>
              <a:gdLst/>
              <a:ahLst/>
              <a:cxnLst/>
              <a:rect r="r" b="b" t="t" l="l"/>
              <a:pathLst>
                <a:path h="912373" w="1963080">
                  <a:moveTo>
                    <a:pt x="52973" y="0"/>
                  </a:moveTo>
                  <a:lnTo>
                    <a:pt x="1910107" y="0"/>
                  </a:lnTo>
                  <a:cubicBezTo>
                    <a:pt x="1924157" y="0"/>
                    <a:pt x="1937631" y="5581"/>
                    <a:pt x="1947565" y="15515"/>
                  </a:cubicBezTo>
                  <a:cubicBezTo>
                    <a:pt x="1957499" y="25450"/>
                    <a:pt x="1963080" y="38924"/>
                    <a:pt x="1963080" y="52973"/>
                  </a:cubicBezTo>
                  <a:lnTo>
                    <a:pt x="1963080" y="859400"/>
                  </a:lnTo>
                  <a:cubicBezTo>
                    <a:pt x="1963080" y="888656"/>
                    <a:pt x="1939364" y="912373"/>
                    <a:pt x="1910107" y="912373"/>
                  </a:cubicBezTo>
                  <a:lnTo>
                    <a:pt x="52973" y="912373"/>
                  </a:lnTo>
                  <a:cubicBezTo>
                    <a:pt x="23717" y="912373"/>
                    <a:pt x="0" y="888656"/>
                    <a:pt x="0" y="859400"/>
                  </a:cubicBezTo>
                  <a:lnTo>
                    <a:pt x="0" y="52973"/>
                  </a:lnTo>
                  <a:cubicBezTo>
                    <a:pt x="0" y="23717"/>
                    <a:pt x="23717" y="0"/>
                    <a:pt x="52973" y="0"/>
                  </a:cubicBezTo>
                  <a:close/>
                </a:path>
              </a:pathLst>
            </a:custGeom>
            <a:solidFill>
              <a:srgbClr val="EE8218"/>
            </a:solidFill>
            <a:ln w="28575" cap="rnd">
              <a:solidFill>
                <a:srgbClr val="FFFFFF"/>
              </a:solidFill>
              <a:prstDash val="sysDot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963080" cy="9695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587611" y="6088751"/>
            <a:ext cx="7671689" cy="3464165"/>
            <a:chOff x="0" y="0"/>
            <a:chExt cx="2020527" cy="91237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20527" cy="912373"/>
            </a:xfrm>
            <a:custGeom>
              <a:avLst/>
              <a:gdLst/>
              <a:ahLst/>
              <a:cxnLst/>
              <a:rect r="r" b="b" t="t" l="l"/>
              <a:pathLst>
                <a:path h="912373" w="2020527">
                  <a:moveTo>
                    <a:pt x="51467" y="0"/>
                  </a:moveTo>
                  <a:lnTo>
                    <a:pt x="1969060" y="0"/>
                  </a:lnTo>
                  <a:cubicBezTo>
                    <a:pt x="1997484" y="0"/>
                    <a:pt x="2020527" y="23043"/>
                    <a:pt x="2020527" y="51467"/>
                  </a:cubicBezTo>
                  <a:lnTo>
                    <a:pt x="2020527" y="860906"/>
                  </a:lnTo>
                  <a:cubicBezTo>
                    <a:pt x="2020527" y="889330"/>
                    <a:pt x="1997484" y="912373"/>
                    <a:pt x="1969060" y="912373"/>
                  </a:cubicBezTo>
                  <a:lnTo>
                    <a:pt x="51467" y="912373"/>
                  </a:lnTo>
                  <a:cubicBezTo>
                    <a:pt x="23043" y="912373"/>
                    <a:pt x="0" y="889330"/>
                    <a:pt x="0" y="860906"/>
                  </a:cubicBezTo>
                  <a:lnTo>
                    <a:pt x="0" y="51467"/>
                  </a:lnTo>
                  <a:cubicBezTo>
                    <a:pt x="0" y="23043"/>
                    <a:pt x="23043" y="0"/>
                    <a:pt x="51467" y="0"/>
                  </a:cubicBezTo>
                  <a:close/>
                </a:path>
              </a:pathLst>
            </a:custGeom>
            <a:solidFill>
              <a:srgbClr val="EE8218"/>
            </a:solidFill>
            <a:ln w="28575" cap="rnd">
              <a:solidFill>
                <a:srgbClr val="FFFFFF"/>
              </a:solidFill>
              <a:prstDash val="sysDot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2020527" cy="9695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1628317" y="461483"/>
            <a:ext cx="2319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INTRODUCTION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313826" y="509295"/>
            <a:ext cx="200851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SCRIPT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322340" y="461483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VIDEO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484135" y="6539658"/>
            <a:ext cx="9803865" cy="255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14"/>
              </a:lnSpc>
            </a:pPr>
            <a:r>
              <a:rPr lang="en-US" sz="2438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(4). Network status</a:t>
            </a:r>
          </a:p>
          <a:p>
            <a:pPr algn="ctr">
              <a:lnSpc>
                <a:spcPts val="3414"/>
              </a:lnSpc>
            </a:pPr>
            <a:r>
              <a:rPr lang="en-US" sz="2438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ip a : Displays all network interfaces and IP addresses.</a:t>
            </a:r>
          </a:p>
          <a:p>
            <a:pPr algn="ctr">
              <a:lnSpc>
                <a:spcPts val="3414"/>
              </a:lnSpc>
            </a:pPr>
            <a:r>
              <a:rPr lang="en-US" sz="2438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ifconfig : configure a network interface (-a, -s, -v).</a:t>
            </a:r>
          </a:p>
          <a:p>
            <a:pPr algn="ctr">
              <a:lnSpc>
                <a:spcPts val="3414"/>
              </a:lnSpc>
            </a:pPr>
            <a:r>
              <a:rPr lang="en-US" sz="2438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ip r : Show the current routing table.</a:t>
            </a:r>
          </a:p>
          <a:p>
            <a:pPr algn="ctr">
              <a:lnSpc>
                <a:spcPts val="3414"/>
              </a:lnSpc>
            </a:pPr>
            <a:r>
              <a:rPr lang="en-US" sz="2438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sudo ufw status : check firewall status. </a:t>
            </a:r>
          </a:p>
          <a:p>
            <a:pPr algn="ctr">
              <a:lnSpc>
                <a:spcPts val="3414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389844" y="6298986"/>
            <a:ext cx="7241039" cy="3053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4"/>
              </a:lnSpc>
            </a:pPr>
            <a:r>
              <a:rPr lang="en-US" sz="1724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(3). Disk</a:t>
            </a:r>
          </a:p>
          <a:p>
            <a:pPr algn="ctr">
              <a:lnSpc>
                <a:spcPts val="2414"/>
              </a:lnSpc>
            </a:pPr>
            <a:r>
              <a:rPr lang="en-US" sz="1724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df : shows available and used disk space on the Linux system.</a:t>
            </a:r>
          </a:p>
          <a:p>
            <a:pPr algn="ctr">
              <a:lnSpc>
                <a:spcPts val="2414"/>
              </a:lnSpc>
            </a:pPr>
            <a:r>
              <a:rPr lang="en-US" sz="1724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df -h : shows disk space in human-readable format.</a:t>
            </a:r>
          </a:p>
          <a:p>
            <a:pPr algn="ctr">
              <a:lnSpc>
                <a:spcPts val="2414"/>
              </a:lnSpc>
            </a:pPr>
            <a:r>
              <a:rPr lang="en-US" sz="1724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df -a : shows the file system's complete disk usage even if the Available field is 0.</a:t>
            </a:r>
          </a:p>
          <a:p>
            <a:pPr algn="ctr">
              <a:lnSpc>
                <a:spcPts val="2414"/>
              </a:lnSpc>
            </a:pPr>
            <a:r>
              <a:rPr lang="en-US" sz="1724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du : shows the disk usage of files, folders, etc. in the default kilobyte size.</a:t>
            </a:r>
          </a:p>
          <a:p>
            <a:pPr algn="ctr">
              <a:lnSpc>
                <a:spcPts val="2414"/>
              </a:lnSpc>
            </a:pPr>
            <a:r>
              <a:rPr lang="en-US" sz="1724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du -h :  shows disk usage in human-readable format for all directories and subdirectories.</a:t>
            </a:r>
          </a:p>
          <a:p>
            <a:pPr algn="ctr">
              <a:lnSpc>
                <a:spcPts val="2414"/>
              </a:lnSpc>
            </a:pPr>
            <a:r>
              <a:rPr lang="en-US" sz="1724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du -a : shows disk usage for all files.</a:t>
            </a:r>
          </a:p>
          <a:p>
            <a:pPr algn="ctr">
              <a:lnSpc>
                <a:spcPts val="2414"/>
              </a:lnSpc>
            </a:pPr>
            <a:r>
              <a:rPr lang="en-US" b="true" sz="1724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du -s : provides total disk space used by a particular file or directory.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126213" y="2304734"/>
            <a:ext cx="8853210" cy="3339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2"/>
              </a:lnSpc>
            </a:pPr>
            <a:r>
              <a:rPr lang="en-US" sz="2387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(2). Memory</a:t>
            </a:r>
          </a:p>
          <a:p>
            <a:pPr algn="ctr">
              <a:lnSpc>
                <a:spcPts val="3342"/>
              </a:lnSpc>
            </a:pPr>
            <a:r>
              <a:rPr lang="en-US" sz="2387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free : Total amount of free and used physical memory.</a:t>
            </a:r>
          </a:p>
          <a:p>
            <a:pPr algn="ctr">
              <a:lnSpc>
                <a:spcPts val="3342"/>
              </a:lnSpc>
            </a:pPr>
            <a:r>
              <a:rPr lang="en-US" sz="2387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free -m : for information and usage in MB.</a:t>
            </a:r>
          </a:p>
          <a:p>
            <a:pPr algn="ctr">
              <a:lnSpc>
                <a:spcPts val="3342"/>
              </a:lnSpc>
            </a:pPr>
            <a:r>
              <a:rPr lang="en-US" sz="2387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free -g : for information and usage in GB.</a:t>
            </a:r>
          </a:p>
          <a:p>
            <a:pPr algn="ctr">
              <a:lnSpc>
                <a:spcPts val="3342"/>
              </a:lnSpc>
            </a:pPr>
            <a:r>
              <a:rPr lang="en-US" sz="2387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free -t : This will simply total the amount of</a:t>
            </a:r>
          </a:p>
          <a:p>
            <a:pPr algn="ctr">
              <a:lnSpc>
                <a:spcPts val="3342"/>
              </a:lnSpc>
            </a:pPr>
            <a:r>
              <a:rPr lang="en-US" sz="2387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memory in columns.</a:t>
            </a:r>
          </a:p>
          <a:p>
            <a:pPr algn="ctr">
              <a:lnSpc>
                <a:spcPts val="3342"/>
              </a:lnSpc>
            </a:pPr>
            <a:r>
              <a:rPr lang="en-US" sz="2387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vmstat : reports virtual memory statistics.</a:t>
            </a:r>
          </a:p>
          <a:p>
            <a:pPr algn="ctr">
              <a:lnSpc>
                <a:spcPts val="3342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496110" y="2147222"/>
            <a:ext cx="7093691" cy="367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8"/>
              </a:lnSpc>
            </a:pPr>
            <a:r>
              <a:rPr lang="en-US" sz="1913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(1). CPU</a:t>
            </a:r>
          </a:p>
          <a:p>
            <a:pPr algn="ctr">
              <a:lnSpc>
                <a:spcPts val="2678"/>
              </a:lnSpc>
            </a:pPr>
            <a:r>
              <a:rPr lang="en-US" sz="1913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lscpu : The lscpu command provides detailed information about the CPU architecture and characteristics. </a:t>
            </a:r>
          </a:p>
          <a:p>
            <a:pPr algn="ctr">
              <a:lnSpc>
                <a:spcPts val="2678"/>
              </a:lnSpc>
            </a:pPr>
            <a:r>
              <a:rPr lang="en-US" sz="1913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cat /proc/cpuinfo : file contains information about the CPU and its features.</a:t>
            </a:r>
          </a:p>
          <a:p>
            <a:pPr algn="ctr">
              <a:lnSpc>
                <a:spcPts val="2678"/>
              </a:lnSpc>
            </a:pPr>
            <a:r>
              <a:rPr lang="en-US" sz="1913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top &amp; htop : The top and htop commands are system monitoring tools that provide real-time information about processes and system resources.</a:t>
            </a:r>
          </a:p>
          <a:p>
            <a:pPr algn="ctr">
              <a:lnSpc>
                <a:spcPts val="2678"/>
              </a:lnSpc>
            </a:pPr>
            <a:r>
              <a:rPr lang="en-US" sz="1913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nproc : The nproc command displays the number of processing units available. </a:t>
            </a:r>
          </a:p>
          <a:p>
            <a:pPr algn="ctr">
              <a:lnSpc>
                <a:spcPts val="2678"/>
              </a:lnSpc>
            </a:pP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0" y="6587283"/>
            <a:ext cx="2089244" cy="3710209"/>
          </a:xfrm>
          <a:custGeom>
            <a:avLst/>
            <a:gdLst/>
            <a:ahLst/>
            <a:cxnLst/>
            <a:rect r="r" b="b" t="t" l="l"/>
            <a:pathLst>
              <a:path h="3710209" w="2089244">
                <a:moveTo>
                  <a:pt x="0" y="0"/>
                </a:moveTo>
                <a:lnTo>
                  <a:pt x="2089244" y="0"/>
                </a:lnTo>
                <a:lnTo>
                  <a:pt x="2089244" y="3710210"/>
                </a:lnTo>
                <a:lnTo>
                  <a:pt x="0" y="37102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true" rot="0">
            <a:off x="0" y="0"/>
            <a:ext cx="2348302" cy="4170261"/>
          </a:xfrm>
          <a:custGeom>
            <a:avLst/>
            <a:gdLst/>
            <a:ahLst/>
            <a:cxnLst/>
            <a:rect r="r" b="b" t="t" l="l"/>
            <a:pathLst>
              <a:path h="4170261" w="2348302">
                <a:moveTo>
                  <a:pt x="0" y="4170261"/>
                </a:moveTo>
                <a:lnTo>
                  <a:pt x="2348302" y="4170261"/>
                </a:lnTo>
                <a:lnTo>
                  <a:pt x="2348302" y="0"/>
                </a:lnTo>
                <a:lnTo>
                  <a:pt x="0" y="0"/>
                </a:lnTo>
                <a:lnTo>
                  <a:pt x="0" y="4170261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true" flipV="false" rot="0">
            <a:off x="15703448" y="5821072"/>
            <a:ext cx="2514795" cy="4465928"/>
          </a:xfrm>
          <a:custGeom>
            <a:avLst/>
            <a:gdLst/>
            <a:ahLst/>
            <a:cxnLst/>
            <a:rect r="r" b="b" t="t" l="l"/>
            <a:pathLst>
              <a:path h="4465928" w="2514795">
                <a:moveTo>
                  <a:pt x="2514795" y="0"/>
                </a:moveTo>
                <a:lnTo>
                  <a:pt x="0" y="0"/>
                </a:lnTo>
                <a:lnTo>
                  <a:pt x="0" y="4465928"/>
                </a:lnTo>
                <a:lnTo>
                  <a:pt x="2514795" y="4465928"/>
                </a:lnTo>
                <a:lnTo>
                  <a:pt x="2514795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74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0989" y="463858"/>
            <a:ext cx="1751134" cy="1124105"/>
          </a:xfrm>
          <a:custGeom>
            <a:avLst/>
            <a:gdLst/>
            <a:ahLst/>
            <a:cxnLst/>
            <a:rect r="r" b="b" t="t" l="l"/>
            <a:pathLst>
              <a:path h="1124105" w="1751134">
                <a:moveTo>
                  <a:pt x="0" y="0"/>
                </a:moveTo>
                <a:lnTo>
                  <a:pt x="1751135" y="0"/>
                </a:lnTo>
                <a:lnTo>
                  <a:pt x="1751135" y="1124105"/>
                </a:lnTo>
                <a:lnTo>
                  <a:pt x="0" y="1124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89490" y="1028700"/>
            <a:ext cx="3397020" cy="562052"/>
          </a:xfrm>
          <a:custGeom>
            <a:avLst/>
            <a:gdLst/>
            <a:ahLst/>
            <a:cxnLst/>
            <a:rect r="r" b="b" t="t" l="l"/>
            <a:pathLst>
              <a:path h="562052" w="3397020">
                <a:moveTo>
                  <a:pt x="0" y="0"/>
                </a:moveTo>
                <a:lnTo>
                  <a:pt x="3397020" y="0"/>
                </a:lnTo>
                <a:lnTo>
                  <a:pt x="3397020" y="562052"/>
                </a:lnTo>
                <a:lnTo>
                  <a:pt x="0" y="5620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34734" y="2224293"/>
            <a:ext cx="8825765" cy="6752981"/>
            <a:chOff x="0" y="0"/>
            <a:chExt cx="1062284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62284" cy="812800"/>
            </a:xfrm>
            <a:custGeom>
              <a:avLst/>
              <a:gdLst/>
              <a:ahLst/>
              <a:cxnLst/>
              <a:rect r="r" b="b" t="t" l="l"/>
              <a:pathLst>
                <a:path h="812800" w="1062284">
                  <a:moveTo>
                    <a:pt x="20175" y="0"/>
                  </a:moveTo>
                  <a:lnTo>
                    <a:pt x="1042108" y="0"/>
                  </a:lnTo>
                  <a:cubicBezTo>
                    <a:pt x="1053251" y="0"/>
                    <a:pt x="1062284" y="9033"/>
                    <a:pt x="1062284" y="20175"/>
                  </a:cubicBezTo>
                  <a:lnTo>
                    <a:pt x="1062284" y="792624"/>
                  </a:lnTo>
                  <a:cubicBezTo>
                    <a:pt x="1062284" y="797975"/>
                    <a:pt x="1060158" y="803107"/>
                    <a:pt x="1056374" y="806891"/>
                  </a:cubicBezTo>
                  <a:cubicBezTo>
                    <a:pt x="1052591" y="810674"/>
                    <a:pt x="1047459" y="812800"/>
                    <a:pt x="1042108" y="812800"/>
                  </a:cubicBezTo>
                  <a:lnTo>
                    <a:pt x="20175" y="812800"/>
                  </a:lnTo>
                  <a:cubicBezTo>
                    <a:pt x="14825" y="812800"/>
                    <a:pt x="9693" y="810674"/>
                    <a:pt x="5909" y="806891"/>
                  </a:cubicBezTo>
                  <a:cubicBezTo>
                    <a:pt x="2126" y="803107"/>
                    <a:pt x="0" y="797975"/>
                    <a:pt x="0" y="792624"/>
                  </a:cubicBezTo>
                  <a:lnTo>
                    <a:pt x="0" y="20175"/>
                  </a:lnTo>
                  <a:cubicBezTo>
                    <a:pt x="0" y="14825"/>
                    <a:pt x="2126" y="9693"/>
                    <a:pt x="5909" y="5909"/>
                  </a:cubicBezTo>
                  <a:cubicBezTo>
                    <a:pt x="9693" y="2126"/>
                    <a:pt x="14825" y="0"/>
                    <a:pt x="20175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1307" r="0" b="-1307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1887927" y="406708"/>
            <a:ext cx="2319379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573436" y="454519"/>
            <a:ext cx="2008514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FFFFFF"/>
                </a:solidFill>
                <a:latin typeface="TT Supermolot Neue Expanded Bold"/>
                <a:ea typeface="TT Supermolot Neue Expanded Bold"/>
                <a:cs typeface="TT Supermolot Neue Expanded Bold"/>
                <a:sym typeface="TT Supermolot Neue Expanded Bold"/>
              </a:rPr>
              <a:t>SCRIPT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581950" y="406708"/>
            <a:ext cx="143108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TT Supermolot Neue Expanded"/>
                <a:ea typeface="TT Supermolot Neue Expanded"/>
                <a:cs typeface="TT Supermolot Neue Expanded"/>
                <a:sym typeface="TT Supermolot Neue Expanded"/>
              </a:rPr>
              <a:t>VIDEO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62650" y="2663915"/>
            <a:ext cx="7770911" cy="5189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 CPU :-</a:t>
            </a:r>
          </a:p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top -bn1 | grep "Cpu(s)" | awk '{print "CPU Load: " $2+$4 "%"}' &gt;&gt; "$REP" :</a:t>
            </a:r>
          </a:p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top -bn1 : to run the command in batch mode and only once, which can display the information without the interface.</a:t>
            </a:r>
          </a:p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grep "Cpu(s)" : to search in the output for this word and display it without the other results.</a:t>
            </a:r>
          </a:p>
          <a:p>
            <a:pPr algn="ctr">
              <a:lnSpc>
                <a:spcPts val="3500"/>
              </a:lnSpc>
            </a:pPr>
            <a:r>
              <a:rPr lang="en-US" b="true" sz="2500">
                <a:solidFill>
                  <a:srgbClr val="000000"/>
                </a:solidFill>
                <a:latin typeface="XM Vahid Bold"/>
                <a:ea typeface="XM Vahid Bold"/>
                <a:cs typeface="XM Vahid Bold"/>
                <a:sym typeface="XM Vahid Bold"/>
              </a:rPr>
              <a:t>awk '{print "CPU Load: " $2+$4 "%"}' : used to add the (us) and (sy) resulted from the previous command ($2 refers to "us" and $4 to "sy").Together, it represent the total CPU load.</a:t>
            </a:r>
          </a:p>
        </p:txBody>
      </p:sp>
      <p:sp>
        <p:nvSpPr>
          <p:cNvPr name="Freeform 10" id="10"/>
          <p:cNvSpPr/>
          <p:nvPr/>
        </p:nvSpPr>
        <p:spPr>
          <a:xfrm flipH="false" flipV="true" rot="0">
            <a:off x="0" y="0"/>
            <a:ext cx="2902248" cy="5153993"/>
          </a:xfrm>
          <a:custGeom>
            <a:avLst/>
            <a:gdLst/>
            <a:ahLst/>
            <a:cxnLst/>
            <a:rect r="r" b="b" t="t" l="l"/>
            <a:pathLst>
              <a:path h="5153993" w="2902248">
                <a:moveTo>
                  <a:pt x="0" y="5153993"/>
                </a:moveTo>
                <a:lnTo>
                  <a:pt x="2902248" y="5153993"/>
                </a:lnTo>
                <a:lnTo>
                  <a:pt x="2902248" y="0"/>
                </a:lnTo>
                <a:lnTo>
                  <a:pt x="0" y="0"/>
                </a:lnTo>
                <a:lnTo>
                  <a:pt x="0" y="5153993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DAGe2reKgcc</dc:identifier>
  <dcterms:modified xsi:type="dcterms:W3CDTF">2011-08-01T06:04:30Z</dcterms:modified>
  <cp:revision>1</cp:revision>
  <dc:title>Blue and White Gradient Bold Neon Modern Geometric Shape Programming Presentation</dc:title>
</cp:coreProperties>
</file>

<file path=docProps/thumbnail.jpeg>
</file>